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58" r:id="rId25"/>
    <p:sldId id="282" r:id="rId26"/>
    <p:sldId id="285" r:id="rId27"/>
    <p:sldId id="284" r:id="rId28"/>
    <p:sldId id="281" r:id="rId29"/>
    <p:sldId id="286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46" autoAdjust="0"/>
    <p:restoredTop sz="94660"/>
  </p:normalViewPr>
  <p:slideViewPr>
    <p:cSldViewPr>
      <p:cViewPr>
        <p:scale>
          <a:sx n="66" d="100"/>
          <a:sy n="66" d="100"/>
        </p:scale>
        <p:origin x="-85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D2784-2BFB-4850-AEB4-B14BB6D05E06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6EA59-CE7A-4100-9776-3F5F1857489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Find out who can point to their cities on the map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BCCA0-ECA8-45E6-AA17-7D6F6D4F0E98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BCCA0-ECA8-45E6-AA17-7D6F6D4F0E98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BCCA0-ECA8-45E6-AA17-7D6F6D4F0E98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3077A-833A-4845-941F-6D9E2A8D686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http://gospain.about.com/od/maps/ss/maps_of_spain.htm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6EA59-CE7A-4100-9776-3F5F18574897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A1BAE-BFC3-4E74-9CFE-87C13A3B87E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66DD2-4FE5-4276-BF9C-23220EA4C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4B91-0B27-4E52-8634-BD4A2A70F45F}" type="datetimeFigureOut">
              <a:rPr lang="en-US" smtClean="0"/>
              <a:pPr/>
              <a:t>1/26/2009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FA5B5-9507-4EAD-9562-6BC4A64B37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http://ve2.ele.etsmtl.ca/~va2mek/paris_trucs/autobus.jpg" TargetMode="External"/><Relationship Id="rId13" Type="http://schemas.openxmlformats.org/officeDocument/2006/relationships/hyperlink" Target="http://images.google.co.uk/imgres?imgurl=http://www.cuerpo8.es/STOL/reportajes/imgtrenesrenfe/AVE.jpg&amp;imgrefurl=http://www.cuerpo8.es/STOL/reportajes/STOLRpunt1.html&amp;usg=__9QNagKls24n2Coj3DoGN1ux_1NI=&amp;h=308&amp;w=461&amp;sz=20&amp;hl=en&amp;start=3&amp;sig2=0Xh3x1nh5GEi_e8A31C32g&amp;um=1&amp;tbnid=NsOJizRvaN7i-M:&amp;tbnh=86&amp;tbnw=128&amp;ei=tNRgSaCUBY6g_ga6nNHHDw&amp;prev=/images?q=AVE&amp;um=1&amp;hl=en&amp;rlz=1T4ACAW_enGB308GB308&amp;sa=N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image" Target="http://www.karecuso.com/photos/velo1.jpg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http://www.frenchlinx.lotelinx.vic.edu.au/english/resources/imagebank/images/Paris_Helen/Services/RER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image" Target="http://ve2.ele.etsmtl.ca/~va2mek/paris_trucs/metro.jpg" TargetMode="External"/><Relationship Id="rId4" Type="http://schemas.openxmlformats.org/officeDocument/2006/relationships/image" Target="http://www.touradour.com/TOWNS/biarritz/biataxi.jpg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Estaci%C3%B3n_de_Zaragoza-Delicias" TargetMode="External"/><Relationship Id="rId13" Type="http://schemas.openxmlformats.org/officeDocument/2006/relationships/image" Target="../media/image8.jpeg"/><Relationship Id="rId3" Type="http://schemas.openxmlformats.org/officeDocument/2006/relationships/hyperlink" Target="http://es.wikipedia.org/wiki/Renfe_Operadora" TargetMode="External"/><Relationship Id="rId7" Type="http://schemas.openxmlformats.org/officeDocument/2006/relationships/hyperlink" Target="http://es.wikipedia.org/wiki/Estaci%C3%B3n_de_Santa_Justa" TargetMode="External"/><Relationship Id="rId12" Type="http://schemas.openxmlformats.org/officeDocument/2006/relationships/hyperlink" Target="http://images.google.co.uk/imgres?imgurl=http://www.cuerpo8.es/STOL/reportajes/imgtrenesrenfe/AVE.jpg&amp;imgrefurl=http://www.cuerpo8.es/STOL/reportajes/STOLRpunt1.html&amp;usg=__9QNagKls24n2Coj3DoGN1ux_1NI=&amp;h=308&amp;w=461&amp;sz=20&amp;hl=en&amp;start=3&amp;sig2=0Xh3x1nh5GEi_e8A31C32g&amp;um=1&amp;tbnid=NsOJizRvaN7i-M:&amp;tbnh=86&amp;tbnw=128&amp;ei=tNRgSaCUBY6g_ga6nNHHDw&amp;prev=/images?q=AVE&amp;um=1&amp;hl=en&amp;rlz=1T4ACAW_enGB308GB308&amp;sa=N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.wikipedia.org/wiki/2008" TargetMode="External"/><Relationship Id="rId11" Type="http://schemas.openxmlformats.org/officeDocument/2006/relationships/hyperlink" Target="http://es.wikipedia.org/wiki/Estaci%C3%B3n_de_Barcelona_Sants" TargetMode="External"/><Relationship Id="rId5" Type="http://schemas.openxmlformats.org/officeDocument/2006/relationships/hyperlink" Target="http://es.wikipedia.org/wiki/1992" TargetMode="External"/><Relationship Id="rId10" Type="http://schemas.openxmlformats.org/officeDocument/2006/relationships/hyperlink" Target="http://es.wikipedia.org/wiki/Estaci%C3%B3n_de_Mar%C3%ADa_Zambrano" TargetMode="External"/><Relationship Id="rId4" Type="http://schemas.openxmlformats.org/officeDocument/2006/relationships/hyperlink" Target="http://es.wikipedia.org/wiki/Espa%C3%B1a" TargetMode="External"/><Relationship Id="rId9" Type="http://schemas.openxmlformats.org/officeDocument/2006/relationships/hyperlink" Target="http://es.wikipedia.org/wiki/Huesca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z.about.com/d/gospain/1/0/h/D/-/-/roads.gif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hyperlink" Target="http://z.about.com/d/gospain/1/0/f/D/-/-/rail.gif" TargetMode="Externa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071678"/>
            <a:ext cx="77867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Escribe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lista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de 10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ciudades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España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100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cien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101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63713" y="3789363"/>
            <a:ext cx="6480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ciento y uno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163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77755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ciento sesenta y tres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42988" y="692150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42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348038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89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3850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100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555875" y="2349500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61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339975" y="3716338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156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68313" y="2997200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77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804025" y="292417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52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635375" y="76517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99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716463" y="3573463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223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732588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172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516688" y="119697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345</a:t>
            </a:r>
            <a:endParaRPr lang="en-US" sz="45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76375" y="1052513"/>
            <a:ext cx="59753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6000">
                <a:latin typeface="Comic Sans MS" pitchFamily="66" charset="0"/>
              </a:rPr>
              <a:t>Unfortunately, there are a few problems here...</a:t>
            </a:r>
            <a:endParaRPr lang="en-US" sz="6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53292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500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7775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quinientos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51133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700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7775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setecientos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54006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900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7775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novecientos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403350" y="2276475"/>
            <a:ext cx="60483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7000">
                <a:latin typeface="Comic Sans MS" pitchFamily="66" charset="0"/>
              </a:rPr>
              <a:t>And then finally...</a:t>
            </a:r>
            <a:endParaRPr lang="en-US" sz="7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54006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1000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7775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mil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14290"/>
            <a:ext cx="7715304" cy="530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5016"/>
            <a:ext cx="23622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92163" y="2060575"/>
            <a:ext cx="83518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0000">
                <a:latin typeface="Comic Sans MS" pitchFamily="66" charset="0"/>
              </a:rPr>
              <a:t>1 000 000</a:t>
            </a:r>
            <a:endParaRPr lang="en-US" sz="10000">
              <a:latin typeface="Comic Sans MS" pitchFamily="66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059113" y="3860800"/>
            <a:ext cx="4248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8000">
                <a:latin typeface="Comic Sans MS" pitchFamily="66" charset="0"/>
              </a:rPr>
              <a:t>millón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4248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6000">
                <a:latin typeface="Comic Sans MS" pitchFamily="66" charset="0"/>
              </a:rPr>
              <a:t>So if I wanted to use those for prices?</a:t>
            </a:r>
            <a:endParaRPr lang="en-US" sz="6000">
              <a:latin typeface="Comic Sans MS" pitchFamily="66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23850" y="2708275"/>
            <a:ext cx="8208963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  <a:cs typeface="Arial" charset="0"/>
              </a:rPr>
              <a:t>€3,80</a:t>
            </a:r>
          </a:p>
          <a:p>
            <a:pPr>
              <a:spcBef>
                <a:spcPct val="50000"/>
              </a:spcBef>
            </a:pPr>
            <a:r>
              <a:rPr lang="cy-GB" sz="5000">
                <a:latin typeface="Comic Sans MS" pitchFamily="66" charset="0"/>
                <a:cs typeface="Arial" charset="0"/>
              </a:rPr>
              <a:t>Tres euros ochenta</a:t>
            </a:r>
          </a:p>
          <a:p>
            <a:pPr>
              <a:spcBef>
                <a:spcPct val="50000"/>
              </a:spcBef>
            </a:pPr>
            <a:r>
              <a:rPr lang="cy-GB" sz="5000">
                <a:latin typeface="Comic Sans MS" pitchFamily="66" charset="0"/>
                <a:cs typeface="Arial" charset="0"/>
              </a:rPr>
              <a:t>Number currency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042988" y="692150"/>
            <a:ext cx="1944687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1000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348038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576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3850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100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555875" y="2349500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366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339975" y="3716338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182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68313" y="2997200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79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940425" y="2276475"/>
            <a:ext cx="28098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1million and 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635375" y="76517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524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716463" y="3573463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916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6732588" y="522922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172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516688" y="1196975"/>
            <a:ext cx="14414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703</a:t>
            </a:r>
            <a:endParaRPr lang="en-US" sz="45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-1404938" y="620713"/>
            <a:ext cx="1044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-1692275" y="0"/>
            <a:ext cx="12239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531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-935038" y="549275"/>
            <a:ext cx="9350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68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-1260475" y="1412875"/>
            <a:ext cx="935037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76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-1189038" y="3068638"/>
            <a:ext cx="9350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76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-1549400" y="4149725"/>
            <a:ext cx="12255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132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-828675" y="1844675"/>
            <a:ext cx="9350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14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-1836738" y="2420938"/>
            <a:ext cx="14398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590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-1331913" y="2205038"/>
            <a:ext cx="133191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321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-1836738" y="3573463"/>
            <a:ext cx="14398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4500">
                <a:latin typeface="Comic Sans MS" pitchFamily="66" charset="0"/>
              </a:rPr>
              <a:t>980</a:t>
            </a:r>
            <a:endParaRPr lang="en-US" sz="4500">
              <a:latin typeface="Comic Sans MS" pitchFamily="66" charset="0"/>
            </a:endParaRP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-2197100" y="5394325"/>
            <a:ext cx="21971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latin typeface="Comic Sans MS" pitchFamily="66" charset="0"/>
              </a:rPr>
              <a:t>€46,78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6945 L 1.25607 0.07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6944 L 1.29549 -0.245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6945 L 1.22448 0.27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38 0.10741 L 1.14965 -0.3192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2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6944 L 1.18542 0.3212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59 0.06944 L 1.16962 -0.161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1.29931 -0.745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" y="-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1.11424 0.65092 " pathEditMode="relative" ptsTypes="AA">
                                      <p:cBhvr>
                                        <p:cTn id="34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02916 L 1.31111 0.45371 " pathEditMode="relative" ptsTypes="AA">
                                      <p:cBhvr>
                                        <p:cTn id="38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8" grpId="0"/>
      <p:bldP spid="22539" grpId="0"/>
      <p:bldP spid="22540" grpId="0"/>
      <p:bldP spid="22541" grpId="0"/>
      <p:bldP spid="22542" grpId="0"/>
      <p:bldP spid="225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7929618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¿Cuál es la distancia entre Madrid y Barcelona?</a:t>
            </a:r>
          </a:p>
          <a:p>
            <a:r>
              <a:rPr lang="es-ES" dirty="0" smtClean="0"/>
              <a:t>La distancia entre Madrid y Barcelona es seiscientos veintiún kilómetros</a:t>
            </a:r>
          </a:p>
          <a:p>
            <a:endParaRPr lang="es-ES" dirty="0"/>
          </a:p>
          <a:p>
            <a:pPr marL="342900" indent="-342900">
              <a:buAutoNum type="arabicPeriod"/>
            </a:pPr>
            <a:r>
              <a:rPr lang="es-ES" dirty="0" smtClean="0"/>
              <a:t>¿Cuál es la distancia entre Madrid y Valencia?</a:t>
            </a:r>
          </a:p>
          <a:p>
            <a:pPr marL="342900" indent="-342900"/>
            <a:r>
              <a:rPr lang="es-ES" dirty="0" smtClean="0"/>
              <a:t>La distancia entre Madrid y Valencia es trescientos cincuenta y dos kilómetros</a:t>
            </a:r>
          </a:p>
          <a:p>
            <a:pPr marL="342900" indent="-342900"/>
            <a:endParaRPr lang="es-ES" dirty="0" smtClean="0"/>
          </a:p>
          <a:p>
            <a:pPr marL="342900" indent="-342900"/>
            <a:r>
              <a:rPr lang="es-ES" dirty="0" smtClean="0"/>
              <a:t>2.	¿Cuál es la distancia entre Barcelona y Valencia?</a:t>
            </a:r>
          </a:p>
          <a:p>
            <a:pPr marL="342900" indent="-342900"/>
            <a:r>
              <a:rPr lang="es-ES" dirty="0" smtClean="0"/>
              <a:t>La distancia entre Barcelona y Valencia es trescientos cuarenta y nueve kilómetros</a:t>
            </a:r>
          </a:p>
          <a:p>
            <a:pPr marL="342900" indent="-342900"/>
            <a:endParaRPr lang="es-ES" dirty="0" smtClean="0"/>
          </a:p>
          <a:p>
            <a:pPr marL="342900" indent="-342900"/>
            <a:r>
              <a:rPr lang="es-ES" dirty="0" smtClean="0"/>
              <a:t>3.	¿Cuál es la distancia entre Sevilla y Valencia?</a:t>
            </a:r>
          </a:p>
          <a:p>
            <a:pPr marL="342900" indent="-342900"/>
            <a:r>
              <a:rPr lang="es-ES" dirty="0" smtClean="0"/>
              <a:t>La distancia entre Valencia y Valencia es seiscientos noventa y siete kilómetros</a:t>
            </a:r>
          </a:p>
          <a:p>
            <a:pPr marL="342900" indent="-342900"/>
            <a:endParaRPr lang="es-ES" dirty="0" smtClean="0"/>
          </a:p>
          <a:p>
            <a:pPr marL="342900" indent="-342900"/>
            <a:r>
              <a:rPr lang="es-ES" dirty="0" smtClean="0"/>
              <a:t>4.	¿Cuál es la distancia entre Málaga y Valencia?</a:t>
            </a:r>
          </a:p>
          <a:p>
            <a:pPr marL="342900" indent="-342900"/>
            <a:r>
              <a:rPr lang="es-ES" dirty="0" smtClean="0"/>
              <a:t>La distancia entre Málaga y Valencia es seiscientos cuarenta y ocho kilómetros</a:t>
            </a:r>
          </a:p>
          <a:p>
            <a:pPr marL="342900" indent="-342900"/>
            <a:endParaRPr lang="es-ES" dirty="0" smtClean="0"/>
          </a:p>
          <a:p>
            <a:pPr marL="342900" indent="-342900">
              <a:buAutoNum type="arabicPeriod" startAt="5"/>
            </a:pPr>
            <a:r>
              <a:rPr lang="es-ES" dirty="0" smtClean="0"/>
              <a:t>¿Cuál es la distancia entre </a:t>
            </a:r>
            <a:r>
              <a:rPr lang="es-ES" dirty="0"/>
              <a:t> </a:t>
            </a:r>
            <a:r>
              <a:rPr lang="es-ES" dirty="0" smtClean="0"/>
              <a:t>Gerona y Valencia?</a:t>
            </a:r>
            <a:endParaRPr lang="es-ES" dirty="0"/>
          </a:p>
          <a:p>
            <a:pPr marL="342900" indent="-342900"/>
            <a:r>
              <a:rPr lang="es-ES" dirty="0" smtClean="0"/>
              <a:t>La distancia entre Gerona y Valencia es cuatrocientos cuarenta y nueve kilómetros</a:t>
            </a:r>
          </a:p>
          <a:p>
            <a:pPr marL="342900" indent="-342900"/>
            <a:endParaRPr lang="es-ES" dirty="0" smtClean="0"/>
          </a:p>
          <a:p>
            <a:pPr marL="342900" indent="-342900"/>
            <a:r>
              <a:rPr lang="es-ES" dirty="0" smtClean="0"/>
              <a:t>¿Cuál aeropuerto es lo más conveniente si se quiere ir a Valencia?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001000" cy="838200"/>
          </a:xfrm>
        </p:spPr>
        <p:txBody>
          <a:bodyPr/>
          <a:lstStyle/>
          <a:p>
            <a:pPr eaLnBrk="1" hangingPunct="1"/>
            <a:r>
              <a:rPr lang="en-GB" b="1" dirty="0" smtClean="0"/>
              <a:t>El </a:t>
            </a:r>
            <a:r>
              <a:rPr lang="en-GB" b="1" dirty="0" err="1" smtClean="0"/>
              <a:t>transporte</a:t>
            </a:r>
            <a:r>
              <a:rPr lang="en-GB" b="1" dirty="0" smtClean="0"/>
              <a:t> en </a:t>
            </a:r>
            <a:r>
              <a:rPr lang="en-GB" b="1" dirty="0" err="1" smtClean="0"/>
              <a:t>España</a:t>
            </a:r>
            <a:endParaRPr lang="en-GB" b="1" dirty="0" smtClean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>
              <a:buFontTx/>
              <a:buNone/>
            </a:pPr>
            <a:endParaRPr lang="en-GB" sz="1600" smtClean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609600" y="990600"/>
            <a:ext cx="8001000" cy="52578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762000" y="1066800"/>
            <a:ext cx="1905000" cy="3962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coche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La </a:t>
            </a:r>
            <a:r>
              <a:rPr lang="en-US" sz="1800" b="1" dirty="0" err="1">
                <a:latin typeface="Arial" pitchFamily="34" charset="0"/>
              </a:rPr>
              <a:t>moto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La </a:t>
            </a:r>
            <a:r>
              <a:rPr lang="en-US" sz="1800" b="1" dirty="0" err="1" smtClean="0">
                <a:latin typeface="Arial" pitchFamily="34" charset="0"/>
              </a:rPr>
              <a:t>bicicleta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b="1" dirty="0" smtClean="0">
                <a:latin typeface="Arial" pitchFamily="34" charset="0"/>
              </a:rPr>
              <a:t>El </a:t>
            </a:r>
            <a:r>
              <a:rPr lang="en-US" b="1" dirty="0" err="1" smtClean="0">
                <a:latin typeface="Arial" pitchFamily="34" charset="0"/>
              </a:rPr>
              <a:t>tren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avión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barco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La AVE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El metro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b="1" dirty="0" smtClean="0">
                <a:latin typeface="Arial" pitchFamily="34" charset="0"/>
              </a:rPr>
              <a:t>El</a:t>
            </a:r>
            <a:r>
              <a:rPr lang="en-US" sz="1800" b="1" dirty="0" smtClean="0">
                <a:latin typeface="Arial" pitchFamily="34" charset="0"/>
              </a:rPr>
              <a:t> </a:t>
            </a:r>
            <a:r>
              <a:rPr lang="en-US" sz="1800" b="1" dirty="0">
                <a:latin typeface="Arial" pitchFamily="34" charset="0"/>
              </a:rPr>
              <a:t>taxi</a:t>
            </a:r>
          </a:p>
          <a:p>
            <a:pPr algn="l" eaLnBrk="0" hangingPunct="0"/>
            <a:r>
              <a:rPr lang="en-US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autocar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helicóptero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b="1" dirty="0" smtClean="0">
                <a:latin typeface="Arial" pitchFamily="34" charset="0"/>
              </a:rPr>
              <a:t>El ferry</a:t>
            </a:r>
            <a:endParaRPr lang="en-US" sz="1800" b="1" dirty="0">
              <a:latin typeface="Arial" pitchFamily="34" charset="0"/>
            </a:endParaRPr>
          </a:p>
          <a:p>
            <a:pPr algn="l" eaLnBrk="0" hangingPunct="0"/>
            <a:r>
              <a:rPr lang="en-US" sz="1800" b="1" dirty="0" smtClean="0">
                <a:latin typeface="Arial" pitchFamily="34" charset="0"/>
              </a:rPr>
              <a:t>El </a:t>
            </a:r>
            <a:r>
              <a:rPr lang="en-US" sz="1800" b="1" dirty="0" err="1" smtClean="0">
                <a:latin typeface="Arial" pitchFamily="34" charset="0"/>
              </a:rPr>
              <a:t>autobús</a:t>
            </a:r>
            <a:endParaRPr lang="en-US" sz="1800" b="1" dirty="0">
              <a:latin typeface="Arial" pitchFamily="34" charset="0"/>
            </a:endParaRPr>
          </a:p>
        </p:txBody>
      </p:sp>
      <p:sp>
        <p:nvSpPr>
          <p:cNvPr id="126982" name="Rectangle 16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6983" name="Picture 15" descr="http://www.touradour.com/TOWNS/biarritz/biataxi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505200" y="1219200"/>
            <a:ext cx="22860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4" name="Rectangle 18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6985" name="Picture 17" descr="http://www.frenchlinx.lotelinx.vic.edu.au/english/resources/imagebank/images/Paris_Helen/Services/RER.JPG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5715000" y="1219200"/>
            <a:ext cx="22098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6" name="Rectangle 20"/>
          <p:cNvSpPr>
            <a:spLocks noChangeArrowheads="1"/>
          </p:cNvSpPr>
          <p:nvPr/>
        </p:nvSpPr>
        <p:spPr bwMode="auto">
          <a:xfrm>
            <a:off x="3486150" y="26146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6987" name="Picture 19" descr="http://ve2.ele.etsmtl.ca/~va2mek/paris_trucs/autobus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3505200" y="2743200"/>
            <a:ext cx="22098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8" name="Rectangle 22"/>
          <p:cNvSpPr>
            <a:spLocks noChangeArrowheads="1"/>
          </p:cNvSpPr>
          <p:nvPr/>
        </p:nvSpPr>
        <p:spPr bwMode="auto">
          <a:xfrm>
            <a:off x="3586163" y="26908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6989" name="Picture 21" descr="http://ve2.ele.etsmtl.ca/~va2mek/paris_trucs/metro.jpg"/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3505200" y="4318000"/>
            <a:ext cx="22098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90" name="Rectangle 24"/>
          <p:cNvSpPr>
            <a:spLocks noChangeArrowheads="1"/>
          </p:cNvSpPr>
          <p:nvPr/>
        </p:nvSpPr>
        <p:spPr bwMode="auto">
          <a:xfrm>
            <a:off x="3600450" y="277653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6991" name="Picture 23" descr="http://www.karecuso.com/photos/velo1.jpg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5715000" y="2743200"/>
            <a:ext cx="22098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92" name="Rectangle 26"/>
          <p:cNvSpPr>
            <a:spLocks noChangeArrowheads="1"/>
          </p:cNvSpPr>
          <p:nvPr/>
        </p:nvSpPr>
        <p:spPr bwMode="auto">
          <a:xfrm>
            <a:off x="3600450" y="27289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4" name="Rectangle 28"/>
          <p:cNvSpPr>
            <a:spLocks noChangeArrowheads="1"/>
          </p:cNvSpPr>
          <p:nvPr/>
        </p:nvSpPr>
        <p:spPr bwMode="auto">
          <a:xfrm>
            <a:off x="4305300" y="3162300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2706" name="Picture 2" descr="http://tbn1.google.com/images?q=tbn:NsOJizRvaN7i-M:http://www.cuerpo8.es/STOL/reportajes/imgtrenesrenfe/AVE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7" y="4286256"/>
            <a:ext cx="2214579" cy="1714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001000" cy="838200"/>
          </a:xfrm>
        </p:spPr>
        <p:txBody>
          <a:bodyPr/>
          <a:lstStyle/>
          <a:p>
            <a:pPr eaLnBrk="1" hangingPunct="1"/>
            <a:r>
              <a:rPr lang="en-GB" b="1" dirty="0" smtClean="0"/>
              <a:t>El </a:t>
            </a:r>
            <a:r>
              <a:rPr lang="en-GB" b="1" dirty="0" err="1" smtClean="0"/>
              <a:t>transporte</a:t>
            </a:r>
            <a:r>
              <a:rPr lang="en-GB" b="1" dirty="0" smtClean="0"/>
              <a:t> en </a:t>
            </a:r>
            <a:r>
              <a:rPr lang="en-GB" b="1" dirty="0" err="1" smtClean="0"/>
              <a:t>España</a:t>
            </a:r>
            <a:endParaRPr lang="en-GB" b="1" dirty="0" smtClean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>
              <a:buFontTx/>
              <a:buNone/>
            </a:pPr>
            <a:endParaRPr lang="en-GB" sz="1600" smtClean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609600" y="990600"/>
            <a:ext cx="8001000" cy="52578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762000" y="1066800"/>
            <a:ext cx="1905000" cy="3962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coche</a:t>
            </a:r>
          </a:p>
          <a:p>
            <a:pPr algn="l" eaLnBrk="0" hangingPunct="0"/>
            <a:r>
              <a:rPr lang="es-ES" b="1" dirty="0">
                <a:latin typeface="Arial" pitchFamily="34" charset="0"/>
              </a:rPr>
              <a:t>L</a:t>
            </a:r>
            <a:r>
              <a:rPr lang="es-ES" sz="1800" b="1" dirty="0" smtClean="0">
                <a:latin typeface="Arial" pitchFamily="34" charset="0"/>
              </a:rPr>
              <a:t>a moto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La bicicleta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tren</a:t>
            </a:r>
            <a:endParaRPr lang="es-ES" sz="1800" b="1" dirty="0" smtClean="0">
              <a:latin typeface="Arial" pitchFamily="34" charset="0"/>
            </a:endParaRP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sz="1800" b="1" dirty="0" smtClean="0">
                <a:latin typeface="Arial" pitchFamily="34" charset="0"/>
              </a:rPr>
              <a:t>avión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barco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AVE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metro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</a:t>
            </a:r>
            <a:r>
              <a:rPr lang="es-ES" sz="1800" b="1" dirty="0" smtClean="0">
                <a:latin typeface="Arial" pitchFamily="34" charset="0"/>
              </a:rPr>
              <a:t> taxi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sz="1800" b="1" dirty="0" smtClean="0">
                <a:latin typeface="Arial" pitchFamily="34" charset="0"/>
              </a:rPr>
              <a:t>autocar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helicóptero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b="1" dirty="0" err="1" smtClean="0">
                <a:latin typeface="Arial" pitchFamily="34" charset="0"/>
              </a:rPr>
              <a:t>ferry</a:t>
            </a:r>
            <a:endParaRPr lang="es-ES" sz="1800" b="1" dirty="0" smtClean="0">
              <a:latin typeface="Arial" pitchFamily="34" charset="0"/>
            </a:endParaRP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autobús</a:t>
            </a:r>
            <a:endParaRPr lang="es-ES" sz="1800" b="1" dirty="0">
              <a:latin typeface="Arial" pitchFamily="34" charset="0"/>
            </a:endParaRPr>
          </a:p>
        </p:txBody>
      </p:sp>
      <p:sp>
        <p:nvSpPr>
          <p:cNvPr id="126982" name="Rectangle 16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4" name="Rectangle 18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6" name="Rectangle 20"/>
          <p:cNvSpPr>
            <a:spLocks noChangeArrowheads="1"/>
          </p:cNvSpPr>
          <p:nvPr/>
        </p:nvSpPr>
        <p:spPr bwMode="auto">
          <a:xfrm>
            <a:off x="3486150" y="26146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8" name="Rectangle 22"/>
          <p:cNvSpPr>
            <a:spLocks noChangeArrowheads="1"/>
          </p:cNvSpPr>
          <p:nvPr/>
        </p:nvSpPr>
        <p:spPr bwMode="auto">
          <a:xfrm>
            <a:off x="3586163" y="26908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0" name="Rectangle 24"/>
          <p:cNvSpPr>
            <a:spLocks noChangeArrowheads="1"/>
          </p:cNvSpPr>
          <p:nvPr/>
        </p:nvSpPr>
        <p:spPr bwMode="auto">
          <a:xfrm>
            <a:off x="3600450" y="277653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2" name="Rectangle 26"/>
          <p:cNvSpPr>
            <a:spLocks noChangeArrowheads="1"/>
          </p:cNvSpPr>
          <p:nvPr/>
        </p:nvSpPr>
        <p:spPr bwMode="auto">
          <a:xfrm>
            <a:off x="3600450" y="27289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4" name="Rectangle 28"/>
          <p:cNvSpPr>
            <a:spLocks noChangeArrowheads="1"/>
          </p:cNvSpPr>
          <p:nvPr/>
        </p:nvSpPr>
        <p:spPr bwMode="auto">
          <a:xfrm>
            <a:off x="4305300" y="3162300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" name="Rectangle 84"/>
          <p:cNvSpPr>
            <a:spLocks noChangeArrowheads="1"/>
          </p:cNvSpPr>
          <p:nvPr/>
        </p:nvSpPr>
        <p:spPr bwMode="auto">
          <a:xfrm>
            <a:off x="2819400" y="3962400"/>
            <a:ext cx="5715000" cy="21336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GB" b="1" dirty="0" smtClean="0">
                <a:latin typeface="Arial" pitchFamily="34" charset="0"/>
              </a:rPr>
              <a:t>¿</a:t>
            </a:r>
            <a:r>
              <a:rPr lang="en-GB" b="1" dirty="0" err="1" smtClean="0">
                <a:latin typeface="Arial" pitchFamily="34" charset="0"/>
              </a:rPr>
              <a:t>Cuál</a:t>
            </a:r>
            <a:r>
              <a:rPr lang="en-GB" b="1" dirty="0" smtClean="0">
                <a:latin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</a:rPr>
              <a:t>es</a:t>
            </a:r>
            <a:r>
              <a:rPr lang="en-GB" b="1" dirty="0" smtClean="0">
                <a:latin typeface="Arial" pitchFamily="34" charset="0"/>
              </a:rPr>
              <a:t> lo </a:t>
            </a:r>
            <a:r>
              <a:rPr lang="en-GB" b="1" dirty="0" err="1" smtClean="0">
                <a:latin typeface="Arial" pitchFamily="34" charset="0"/>
              </a:rPr>
              <a:t>mejor</a:t>
            </a:r>
            <a:r>
              <a:rPr lang="en-GB" b="1" dirty="0" smtClean="0">
                <a:latin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</a:rPr>
              <a:t>medio</a:t>
            </a:r>
            <a:r>
              <a:rPr lang="en-GB" b="1" dirty="0" smtClean="0">
                <a:latin typeface="Arial" pitchFamily="34" charset="0"/>
              </a:rPr>
              <a:t> de </a:t>
            </a:r>
            <a:r>
              <a:rPr lang="en-GB" b="1" dirty="0" err="1" smtClean="0">
                <a:latin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</a:rPr>
              <a:t>...</a:t>
            </a:r>
            <a:endParaRPr lang="en-GB" b="1" dirty="0">
              <a:latin typeface="Arial" pitchFamily="34" charset="0"/>
            </a:endParaRPr>
          </a:p>
          <a:p>
            <a:pPr algn="l"/>
            <a:r>
              <a:rPr lang="en-GB" sz="2000" dirty="0" smtClean="0">
                <a:latin typeface="Arial" pitchFamily="34" charset="0"/>
              </a:rPr>
              <a:t>Para </a:t>
            </a:r>
            <a:r>
              <a:rPr lang="en-GB" sz="2000" dirty="0" err="1" smtClean="0">
                <a:latin typeface="Arial" pitchFamily="34" charset="0"/>
              </a:rPr>
              <a:t>una</a:t>
            </a:r>
            <a:r>
              <a:rPr lang="en-GB" sz="2000" dirty="0" smtClean="0">
                <a:latin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</a:rPr>
              <a:t>visita</a:t>
            </a:r>
            <a:r>
              <a:rPr lang="en-GB" sz="2000" dirty="0" smtClean="0">
                <a:latin typeface="Arial" pitchFamily="34" charset="0"/>
              </a:rPr>
              <a:t> a </a:t>
            </a:r>
            <a:r>
              <a:rPr lang="en-GB" sz="2000" dirty="0" err="1" smtClean="0">
                <a:latin typeface="Arial" pitchFamily="34" charset="0"/>
              </a:rPr>
              <a:t>España</a:t>
            </a:r>
            <a:r>
              <a:rPr lang="en-GB" sz="2000" dirty="0" smtClean="0">
                <a:latin typeface="Arial" pitchFamily="34" charset="0"/>
              </a:rPr>
              <a:t>?</a:t>
            </a:r>
            <a:endParaRPr lang="en-GB" sz="2000" dirty="0">
              <a:latin typeface="Arial" pitchFamily="34" charset="0"/>
            </a:endParaRPr>
          </a:p>
          <a:p>
            <a:pPr algn="l"/>
            <a:r>
              <a:rPr lang="en-GB" sz="2000" i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aério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i="1" dirty="0" err="1" smtClean="0">
                <a:latin typeface="Arial" pitchFamily="34" charset="0"/>
                <a:cs typeface="Arial" pitchFamily="34" charset="0"/>
              </a:rPr>
              <a:t>mejor</a:t>
            </a:r>
            <a:r>
              <a:rPr lang="en-GB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i="1" dirty="0" err="1" smtClean="0">
                <a:latin typeface="Arial" pitchFamily="34" charset="0"/>
                <a:cs typeface="Arial" pitchFamily="34" charset="0"/>
              </a:rPr>
              <a:t>porque</a:t>
            </a:r>
            <a:r>
              <a:rPr lang="en-GB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i="1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i="1" dirty="0" err="1" smtClean="0">
                <a:latin typeface="Arial" pitchFamily="34" charset="0"/>
                <a:cs typeface="Arial" pitchFamily="34" charset="0"/>
              </a:rPr>
              <a:t>rápido</a:t>
            </a:r>
            <a:r>
              <a:rPr lang="en-GB" sz="2000" b="1" i="1" dirty="0" smtClean="0">
                <a:latin typeface="Arial" pitchFamily="34" charset="0"/>
                <a:cs typeface="Arial" pitchFamily="34" charset="0"/>
              </a:rPr>
              <a:t> y </a:t>
            </a:r>
          </a:p>
          <a:p>
            <a:pPr algn="l"/>
            <a:r>
              <a:rPr lang="en-GB" sz="2000" b="1" i="1" dirty="0" err="1" smtClean="0">
                <a:latin typeface="Arial" pitchFamily="34" charset="0"/>
                <a:cs typeface="Arial" pitchFamily="34" charset="0"/>
              </a:rPr>
              <a:t>cómodo</a:t>
            </a:r>
            <a:r>
              <a:rPr lang="en-GB" sz="20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en-GB" sz="2000" dirty="0">
              <a:latin typeface="Arial" pitchFamily="34" charset="0"/>
              <a:cs typeface="Times New Roman" pitchFamily="18" charset="0"/>
            </a:endParaRPr>
          </a:p>
          <a:p>
            <a:pPr algn="l"/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Creo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que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el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avión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es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ideal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para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viajara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distancias</a:t>
            </a:r>
            <a:r>
              <a:rPr lang="en-GB" sz="2000" i="1" dirty="0" smtClean="0">
                <a:latin typeface="Arial" pitchFamily="34" charset="0"/>
                <a:cs typeface="Times New Roman" pitchFamily="18" charset="0"/>
              </a:rPr>
              <a:t> </a:t>
            </a:r>
          </a:p>
          <a:p>
            <a:pPr algn="l"/>
            <a:r>
              <a:rPr lang="en-GB" sz="2000" i="1" dirty="0" err="1" smtClean="0">
                <a:latin typeface="Arial" pitchFamily="34" charset="0"/>
                <a:cs typeface="Times New Roman" pitchFamily="18" charset="0"/>
              </a:rPr>
              <a:t>largas</a:t>
            </a:r>
            <a:endParaRPr lang="en-GB" sz="2000" dirty="0">
              <a:latin typeface="Arial" pitchFamily="34" charset="0"/>
            </a:endParaRPr>
          </a:p>
        </p:txBody>
      </p:sp>
      <p:sp>
        <p:nvSpPr>
          <p:cNvPr id="23" name="Rectangle 45"/>
          <p:cNvSpPr>
            <a:spLocks noChangeArrowheads="1"/>
          </p:cNvSpPr>
          <p:nvPr/>
        </p:nvSpPr>
        <p:spPr bwMode="auto">
          <a:xfrm>
            <a:off x="2971800" y="11430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carretera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6" descr="..\..\..\..\..\Application Data\Microsoft\Media Catalog\Downloaded Clips\cl0\TN007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143000"/>
            <a:ext cx="113506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47"/>
          <p:cNvSpPr>
            <a:spLocks noChangeArrowheads="1"/>
          </p:cNvSpPr>
          <p:nvPr/>
        </p:nvSpPr>
        <p:spPr bwMode="auto">
          <a:xfrm>
            <a:off x="2971800" y="18288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ferroviario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48"/>
          <p:cNvSpPr>
            <a:spLocks noChangeArrowheads="1"/>
          </p:cNvSpPr>
          <p:nvPr/>
        </p:nvSpPr>
        <p:spPr bwMode="auto">
          <a:xfrm>
            <a:off x="2971800" y="25146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aério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49" descr="..\..\..\..\..\Application Data\Microsoft\Media Catalog\Downloaded Clips\cl0\BS01279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1752600"/>
            <a:ext cx="16446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0" descr="..\..\..\..\..\Application Data\Microsoft\Media Catalog\Downloaded Clips\cl0\NA01854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62775" y="2425700"/>
            <a:ext cx="9620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51"/>
          <p:cNvSpPr>
            <a:spLocks noChangeArrowheads="1"/>
          </p:cNvSpPr>
          <p:nvPr/>
        </p:nvSpPr>
        <p:spPr bwMode="auto">
          <a:xfrm>
            <a:off x="2971800" y="32004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marítimo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Picture 52" descr="..\..\..\..\..\Application Data\Microsoft\Media Catalog\Downloaded Clips\cl0\NA00075_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3200400"/>
            <a:ext cx="846138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500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Alta Velocidad Española</a:t>
            </a:r>
            <a:r>
              <a:rPr lang="es-ES" dirty="0" smtClean="0"/>
              <a:t>, comúnmente conocida como </a:t>
            </a:r>
            <a:r>
              <a:rPr lang="es-ES" b="1" dirty="0" smtClean="0"/>
              <a:t>AVE</a:t>
            </a:r>
            <a:r>
              <a:rPr lang="es-ES" dirty="0" smtClean="0"/>
              <a:t>, es una marca comercial de la empresa explotadora de ferrocarriles </a:t>
            </a:r>
            <a:r>
              <a:rPr lang="es-ES" dirty="0" smtClean="0">
                <a:hlinkClick r:id="rId3" action="ppaction://hlinkfile" tooltip="Renfe Operadora"/>
              </a:rPr>
              <a:t>Renfe Operadora</a:t>
            </a:r>
            <a:r>
              <a:rPr lang="es-ES" dirty="0" smtClean="0"/>
              <a:t>, creada exclusivamente para designar el servicio con trenes de gran velocidad en </a:t>
            </a:r>
            <a:r>
              <a:rPr lang="es-ES" dirty="0" smtClean="0">
                <a:hlinkClick r:id="rId4" action="ppaction://hlinkfile" tooltip="España"/>
              </a:rPr>
              <a:t>España</a:t>
            </a:r>
            <a:r>
              <a:rPr lang="es-ES" dirty="0" smtClean="0"/>
              <a:t> a partir de abril de </a:t>
            </a:r>
            <a:r>
              <a:rPr lang="es-ES" dirty="0" smtClean="0">
                <a:hlinkClick r:id="rId5" action="ppaction://hlinkfile" tooltip="1992"/>
              </a:rPr>
              <a:t>1992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n-GB" dirty="0" smtClean="0"/>
              <a:t>En </a:t>
            </a:r>
            <a:r>
              <a:rPr lang="en-GB" dirty="0" smtClean="0">
                <a:hlinkClick r:id="rId6" action="ppaction://hlinkfile" tooltip="2008"/>
              </a:rPr>
              <a:t>2008</a:t>
            </a:r>
            <a:r>
              <a:rPr lang="en-GB" dirty="0" smtClean="0"/>
              <a:t> los </a:t>
            </a:r>
            <a:r>
              <a:rPr lang="en-GB" dirty="0" err="1" smtClean="0"/>
              <a:t>tiempos</a:t>
            </a:r>
            <a:r>
              <a:rPr lang="en-GB" dirty="0" smtClean="0"/>
              <a:t> de </a:t>
            </a:r>
            <a:r>
              <a:rPr lang="en-GB" dirty="0" err="1" smtClean="0"/>
              <a:t>recorrido</a:t>
            </a:r>
            <a:r>
              <a:rPr lang="en-GB" dirty="0" smtClean="0"/>
              <a:t> de </a:t>
            </a:r>
            <a:r>
              <a:rPr lang="en-GB" dirty="0" err="1" smtClean="0"/>
              <a:t>estos</a:t>
            </a:r>
            <a:r>
              <a:rPr lang="en-GB" dirty="0" smtClean="0"/>
              <a:t> </a:t>
            </a:r>
            <a:r>
              <a:rPr lang="en-GB" dirty="0" err="1" smtClean="0"/>
              <a:t>trenes</a:t>
            </a:r>
            <a:r>
              <a:rPr lang="en-GB" dirty="0" smtClean="0"/>
              <a:t> son (</a:t>
            </a:r>
            <a:r>
              <a:rPr lang="en-GB" dirty="0" err="1" smtClean="0"/>
              <a:t>aproximadamente</a:t>
            </a:r>
            <a:r>
              <a:rPr lang="en-GB" dirty="0" smtClean="0"/>
              <a:t>):</a:t>
            </a:r>
          </a:p>
          <a:p>
            <a:pPr lvl="1"/>
            <a:r>
              <a:rPr lang="en-GB" b="1" dirty="0" err="1" smtClean="0">
                <a:hlinkClick r:id="rId7" action="ppaction://hlinkfile" tooltip="Estación de Santa Justa"/>
              </a:rPr>
              <a:t>Sevilla</a:t>
            </a:r>
            <a:r>
              <a:rPr lang="en-GB" b="1" dirty="0" smtClean="0">
                <a:hlinkClick r:id="rId7" action="ppaction://hlinkfile" tooltip="Estación de Santa Justa"/>
              </a:rPr>
              <a:t>-Santa </a:t>
            </a:r>
            <a:r>
              <a:rPr lang="en-GB" b="1" dirty="0" err="1" smtClean="0">
                <a:hlinkClick r:id="rId7" action="ppaction://hlinkfile" tooltip="Estación de Santa Justa"/>
              </a:rPr>
              <a:t>Justa</a:t>
            </a:r>
            <a:r>
              <a:rPr lang="en-GB" dirty="0" smtClean="0"/>
              <a:t>:</a:t>
            </a:r>
          </a:p>
          <a:p>
            <a:pPr lvl="1"/>
            <a:r>
              <a:rPr lang="en-GB" b="1" dirty="0" smtClean="0">
                <a:hlinkClick r:id="rId8" action="ppaction://hlinkfile" tooltip="Estación de Zaragoza-Delicias"/>
              </a:rPr>
              <a:t>Zaragoza-</a:t>
            </a:r>
            <a:r>
              <a:rPr lang="en-GB" b="1" dirty="0" err="1" smtClean="0">
                <a:hlinkClick r:id="rId8" action="ppaction://hlinkfile" tooltip="Estación de Zaragoza-Delicias"/>
              </a:rPr>
              <a:t>Delicias</a:t>
            </a:r>
            <a:r>
              <a:rPr lang="en-GB" dirty="0" smtClean="0"/>
              <a:t> :  </a:t>
            </a:r>
          </a:p>
          <a:p>
            <a:pPr lvl="1"/>
            <a:r>
              <a:rPr lang="en-GB" b="1" dirty="0" err="1" smtClean="0">
                <a:hlinkClick r:id="rId9" action="ppaction://hlinkfile" tooltip="Huesca"/>
              </a:rPr>
              <a:t>Huesca</a:t>
            </a:r>
            <a:r>
              <a:rPr lang="en-GB" dirty="0" smtClean="0"/>
              <a:t>: </a:t>
            </a:r>
          </a:p>
          <a:p>
            <a:pPr lvl="1"/>
            <a:r>
              <a:rPr lang="en-GB" b="1" dirty="0" err="1" smtClean="0">
                <a:hlinkClick r:id="rId10" action="ppaction://hlinkfile" tooltip="Estación de María Zambrano"/>
              </a:rPr>
              <a:t>Málaga-María</a:t>
            </a:r>
            <a:r>
              <a:rPr lang="en-GB" b="1" dirty="0" smtClean="0">
                <a:hlinkClick r:id="rId10" action="ppaction://hlinkfile" tooltip="Estación de María Zambrano"/>
              </a:rPr>
              <a:t> </a:t>
            </a:r>
            <a:r>
              <a:rPr lang="en-GB" b="1" dirty="0" err="1" smtClean="0">
                <a:hlinkClick r:id="rId10" action="ppaction://hlinkfile" tooltip="Estación de María Zambrano"/>
              </a:rPr>
              <a:t>Zambrano</a:t>
            </a:r>
            <a:r>
              <a:rPr lang="en-GB" dirty="0" smtClean="0"/>
              <a:t>:</a:t>
            </a:r>
          </a:p>
          <a:p>
            <a:pPr lvl="1"/>
            <a:r>
              <a:rPr lang="en-GB" b="1" dirty="0" smtClean="0">
                <a:hlinkClick r:id="rId11" action="ppaction://hlinkfile" tooltip="Estación de Barcelona Sants"/>
              </a:rPr>
              <a:t>Barcelona </a:t>
            </a:r>
            <a:r>
              <a:rPr lang="en-GB" b="1" dirty="0" err="1" smtClean="0">
                <a:hlinkClick r:id="rId11" action="ppaction://hlinkfile" tooltip="Estación de Barcelona Sants"/>
              </a:rPr>
              <a:t>Sants</a:t>
            </a:r>
            <a:r>
              <a:rPr lang="en-GB" dirty="0" smtClean="0"/>
              <a:t>:</a:t>
            </a:r>
          </a:p>
          <a:p>
            <a:endParaRPr lang="en-GB" dirty="0"/>
          </a:p>
        </p:txBody>
      </p:sp>
      <p:pic>
        <p:nvPicPr>
          <p:cNvPr id="68610" name="Picture 2" descr="http://tbn1.google.com/images?q=tbn:NsOJizRvaN7i-M:http://www.cuerpo8.es/STOL/reportajes/imgtrenesrenfe/AV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357554" y="4857760"/>
            <a:ext cx="2104928" cy="141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7572428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Companias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principales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RENFE:	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operador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trenes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Tipos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tren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	AVE:	Alta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Velocidad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Española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Talgo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:	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menos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rápido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la AVE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ALSA:		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autocares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mucho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más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barato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001000" cy="838200"/>
          </a:xfrm>
        </p:spPr>
        <p:txBody>
          <a:bodyPr/>
          <a:lstStyle/>
          <a:p>
            <a:pPr eaLnBrk="1" hangingPunct="1"/>
            <a:r>
              <a:rPr lang="en-GB" b="1" dirty="0" smtClean="0"/>
              <a:t>El </a:t>
            </a:r>
            <a:r>
              <a:rPr lang="en-GB" b="1" dirty="0" err="1" smtClean="0"/>
              <a:t>transporte</a:t>
            </a:r>
            <a:r>
              <a:rPr lang="en-GB" b="1" dirty="0" smtClean="0"/>
              <a:t> en </a:t>
            </a:r>
            <a:r>
              <a:rPr lang="en-GB" b="1" dirty="0" err="1" smtClean="0"/>
              <a:t>España</a:t>
            </a:r>
            <a:endParaRPr lang="en-GB" b="1" dirty="0" smtClean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/>
            <a:endParaRPr lang="en-GB" sz="1800" smtClean="0"/>
          </a:p>
          <a:p>
            <a:pPr eaLnBrk="1" hangingPunct="1">
              <a:buFontTx/>
              <a:buNone/>
            </a:pPr>
            <a:endParaRPr lang="en-GB" sz="1600" smtClean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609600" y="990600"/>
            <a:ext cx="8001000" cy="5581672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762000" y="1066800"/>
            <a:ext cx="1905000" cy="3962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coche</a:t>
            </a:r>
          </a:p>
          <a:p>
            <a:pPr algn="l" eaLnBrk="0" hangingPunct="0"/>
            <a:r>
              <a:rPr lang="es-ES" b="1" dirty="0">
                <a:latin typeface="Arial" pitchFamily="34" charset="0"/>
              </a:rPr>
              <a:t>L</a:t>
            </a:r>
            <a:r>
              <a:rPr lang="es-ES" sz="1800" b="1" dirty="0" smtClean="0">
                <a:latin typeface="Arial" pitchFamily="34" charset="0"/>
              </a:rPr>
              <a:t>a moto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La bicicleta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tren</a:t>
            </a:r>
            <a:endParaRPr lang="es-ES" sz="1800" b="1" dirty="0" smtClean="0">
              <a:latin typeface="Arial" pitchFamily="34" charset="0"/>
            </a:endParaRP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sz="1800" b="1" dirty="0" smtClean="0">
                <a:latin typeface="Arial" pitchFamily="34" charset="0"/>
              </a:rPr>
              <a:t>avión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barco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AVE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metro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</a:t>
            </a:r>
            <a:r>
              <a:rPr lang="es-ES" sz="1800" b="1" dirty="0" smtClean="0">
                <a:latin typeface="Arial" pitchFamily="34" charset="0"/>
              </a:rPr>
              <a:t> taxi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sz="1800" b="1" dirty="0" smtClean="0">
                <a:latin typeface="Arial" pitchFamily="34" charset="0"/>
              </a:rPr>
              <a:t>autocar</a:t>
            </a: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helicóptero</a:t>
            </a:r>
          </a:p>
          <a:p>
            <a:pPr algn="l" eaLnBrk="0" hangingPunct="0"/>
            <a:r>
              <a:rPr lang="es-ES" b="1" dirty="0" smtClean="0">
                <a:latin typeface="Arial" pitchFamily="34" charset="0"/>
              </a:rPr>
              <a:t>El </a:t>
            </a:r>
            <a:r>
              <a:rPr lang="es-ES" b="1" dirty="0" err="1" smtClean="0">
                <a:latin typeface="Arial" pitchFamily="34" charset="0"/>
              </a:rPr>
              <a:t>ferry</a:t>
            </a:r>
            <a:endParaRPr lang="es-ES" sz="1800" b="1" dirty="0" smtClean="0">
              <a:latin typeface="Arial" pitchFamily="34" charset="0"/>
            </a:endParaRPr>
          </a:p>
          <a:p>
            <a:pPr algn="l" eaLnBrk="0" hangingPunct="0"/>
            <a:r>
              <a:rPr lang="es-ES" sz="1800" b="1" dirty="0" smtClean="0">
                <a:latin typeface="Arial" pitchFamily="34" charset="0"/>
              </a:rPr>
              <a:t>El autobús</a:t>
            </a:r>
            <a:endParaRPr lang="es-ES" sz="1800" b="1" dirty="0">
              <a:latin typeface="Arial" pitchFamily="34" charset="0"/>
            </a:endParaRPr>
          </a:p>
        </p:txBody>
      </p:sp>
      <p:sp>
        <p:nvSpPr>
          <p:cNvPr id="126982" name="Rectangle 16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4" name="Rectangle 18"/>
          <p:cNvSpPr>
            <a:spLocks noChangeArrowheads="1"/>
          </p:cNvSpPr>
          <p:nvPr/>
        </p:nvSpPr>
        <p:spPr bwMode="auto">
          <a:xfrm>
            <a:off x="3629025" y="271938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6" name="Rectangle 20"/>
          <p:cNvSpPr>
            <a:spLocks noChangeArrowheads="1"/>
          </p:cNvSpPr>
          <p:nvPr/>
        </p:nvSpPr>
        <p:spPr bwMode="auto">
          <a:xfrm>
            <a:off x="3486150" y="26146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88" name="Rectangle 22"/>
          <p:cNvSpPr>
            <a:spLocks noChangeArrowheads="1"/>
          </p:cNvSpPr>
          <p:nvPr/>
        </p:nvSpPr>
        <p:spPr bwMode="auto">
          <a:xfrm>
            <a:off x="3586163" y="26908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0" name="Rectangle 24"/>
          <p:cNvSpPr>
            <a:spLocks noChangeArrowheads="1"/>
          </p:cNvSpPr>
          <p:nvPr/>
        </p:nvSpPr>
        <p:spPr bwMode="auto">
          <a:xfrm>
            <a:off x="3600450" y="2776538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2" name="Rectangle 26"/>
          <p:cNvSpPr>
            <a:spLocks noChangeArrowheads="1"/>
          </p:cNvSpPr>
          <p:nvPr/>
        </p:nvSpPr>
        <p:spPr bwMode="auto">
          <a:xfrm>
            <a:off x="3600450" y="2728913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6994" name="Rectangle 28"/>
          <p:cNvSpPr>
            <a:spLocks noChangeArrowheads="1"/>
          </p:cNvSpPr>
          <p:nvPr/>
        </p:nvSpPr>
        <p:spPr bwMode="auto">
          <a:xfrm>
            <a:off x="4305300" y="3162300"/>
            <a:ext cx="9144000" cy="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" name="Rectangle 84"/>
          <p:cNvSpPr>
            <a:spLocks noChangeArrowheads="1"/>
          </p:cNvSpPr>
          <p:nvPr/>
        </p:nvSpPr>
        <p:spPr bwMode="auto">
          <a:xfrm>
            <a:off x="2819400" y="3857628"/>
            <a:ext cx="5715000" cy="257176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GB" sz="2000" b="1" dirty="0" smtClean="0">
              <a:latin typeface="Arial" pitchFamily="34" charset="0"/>
            </a:endParaRPr>
          </a:p>
          <a:p>
            <a:pPr algn="l"/>
            <a:endParaRPr lang="en-GB" sz="2000" b="1" dirty="0" smtClean="0">
              <a:latin typeface="Arial" pitchFamily="34" charset="0"/>
            </a:endParaRPr>
          </a:p>
          <a:p>
            <a:pPr algn="l"/>
            <a:endParaRPr lang="en-GB" sz="2000" b="1" dirty="0" smtClean="0">
              <a:latin typeface="Arial" pitchFamily="34" charset="0"/>
            </a:endParaRPr>
          </a:p>
          <a:p>
            <a:pPr algn="l"/>
            <a:endParaRPr lang="en-GB" sz="2000" b="1" dirty="0" smtClean="0">
              <a:latin typeface="Arial" pitchFamily="34" charset="0"/>
            </a:endParaRPr>
          </a:p>
          <a:p>
            <a:pPr algn="l"/>
            <a:r>
              <a:rPr lang="en-GB" sz="2000" b="1" dirty="0" smtClean="0">
                <a:latin typeface="Arial" pitchFamily="34" charset="0"/>
              </a:rPr>
              <a:t>¿</a:t>
            </a:r>
            <a:r>
              <a:rPr lang="en-GB" sz="2000" b="1" dirty="0" err="1" smtClean="0">
                <a:latin typeface="Arial" pitchFamily="34" charset="0"/>
              </a:rPr>
              <a:t>Cuál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es</a:t>
            </a:r>
            <a:r>
              <a:rPr lang="en-GB" sz="2000" b="1" dirty="0" smtClean="0">
                <a:latin typeface="Arial" pitchFamily="34" charset="0"/>
              </a:rPr>
              <a:t> lo </a:t>
            </a:r>
            <a:r>
              <a:rPr lang="en-GB" sz="2000" b="1" dirty="0" err="1" smtClean="0">
                <a:latin typeface="Arial" pitchFamily="34" charset="0"/>
              </a:rPr>
              <a:t>mejor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medio</a:t>
            </a:r>
            <a:r>
              <a:rPr lang="en-GB" sz="2000" b="1" dirty="0" smtClean="0">
                <a:latin typeface="Arial" pitchFamily="34" charset="0"/>
              </a:rPr>
              <a:t> de </a:t>
            </a:r>
            <a:r>
              <a:rPr lang="en-GB" sz="2000" b="1" dirty="0" err="1" smtClean="0">
                <a:latin typeface="Arial" pitchFamily="34" charset="0"/>
              </a:rPr>
              <a:t>transporte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para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una</a:t>
            </a:r>
            <a:endParaRPr lang="en-GB" sz="2000" b="1" dirty="0" smtClean="0">
              <a:latin typeface="Arial" pitchFamily="34" charset="0"/>
            </a:endParaRPr>
          </a:p>
          <a:p>
            <a:pPr algn="l"/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visita</a:t>
            </a:r>
            <a:r>
              <a:rPr lang="en-GB" sz="2000" b="1" dirty="0" smtClean="0">
                <a:latin typeface="Arial" pitchFamily="34" charset="0"/>
              </a:rPr>
              <a:t> a </a:t>
            </a:r>
            <a:r>
              <a:rPr lang="en-GB" sz="2000" b="1" dirty="0" err="1" smtClean="0">
                <a:latin typeface="Arial" pitchFamily="34" charset="0"/>
              </a:rPr>
              <a:t>Espa</a:t>
            </a:r>
            <a:r>
              <a:rPr lang="en-GB" sz="2000" b="1" dirty="0" err="1" smtClean="0">
                <a:latin typeface="Arial"/>
                <a:cs typeface="Arial"/>
              </a:rPr>
              <a:t>ña</a:t>
            </a:r>
            <a:r>
              <a:rPr lang="en-GB" sz="2000" b="1" dirty="0" smtClean="0">
                <a:latin typeface="Arial"/>
                <a:cs typeface="Arial"/>
              </a:rPr>
              <a:t>?</a:t>
            </a:r>
          </a:p>
          <a:p>
            <a:r>
              <a:rPr lang="en-GB" sz="2000" b="1" dirty="0" smtClean="0">
                <a:latin typeface="Arial" pitchFamily="34" charset="0"/>
              </a:rPr>
              <a:t>¿</a:t>
            </a:r>
            <a:r>
              <a:rPr lang="en-GB" sz="2000" b="1" dirty="0" err="1" smtClean="0">
                <a:latin typeface="Arial" pitchFamily="34" charset="0"/>
              </a:rPr>
              <a:t>Cuál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es</a:t>
            </a:r>
            <a:r>
              <a:rPr lang="en-GB" sz="2000" b="1" dirty="0" smtClean="0">
                <a:latin typeface="Arial" pitchFamily="34" charset="0"/>
              </a:rPr>
              <a:t> lo </a:t>
            </a:r>
            <a:r>
              <a:rPr lang="en-GB" sz="2000" b="1" dirty="0" err="1" smtClean="0">
                <a:latin typeface="Arial" pitchFamily="34" charset="0"/>
              </a:rPr>
              <a:t>mejor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medio</a:t>
            </a:r>
            <a:r>
              <a:rPr lang="en-GB" sz="2000" b="1" dirty="0" smtClean="0">
                <a:latin typeface="Arial" pitchFamily="34" charset="0"/>
              </a:rPr>
              <a:t> de </a:t>
            </a:r>
            <a:r>
              <a:rPr lang="en-GB" sz="2000" b="1" dirty="0" err="1" smtClean="0">
                <a:latin typeface="Arial" pitchFamily="34" charset="0"/>
              </a:rPr>
              <a:t>transporte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para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ir</a:t>
            </a:r>
            <a:r>
              <a:rPr lang="en-GB" sz="2000" b="1" dirty="0" smtClean="0">
                <a:latin typeface="Arial" pitchFamily="34" charset="0"/>
              </a:rPr>
              <a:t> </a:t>
            </a:r>
          </a:p>
          <a:p>
            <a:r>
              <a:rPr lang="en-GB" sz="2000" b="1" dirty="0" smtClean="0">
                <a:latin typeface="Arial" pitchFamily="34" charset="0"/>
              </a:rPr>
              <a:t>a Barnstaple?</a:t>
            </a:r>
          </a:p>
          <a:p>
            <a:r>
              <a:rPr lang="en-GB" sz="2000" b="1" dirty="0" smtClean="0">
                <a:latin typeface="Arial" pitchFamily="34" charset="0"/>
              </a:rPr>
              <a:t>¿</a:t>
            </a:r>
            <a:r>
              <a:rPr lang="en-GB" sz="2000" b="1" dirty="0" err="1" smtClean="0">
                <a:latin typeface="Arial" pitchFamily="34" charset="0"/>
              </a:rPr>
              <a:t>Cuál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es</a:t>
            </a:r>
            <a:r>
              <a:rPr lang="en-GB" sz="2000" b="1" dirty="0" smtClean="0">
                <a:latin typeface="Arial" pitchFamily="34" charset="0"/>
              </a:rPr>
              <a:t> lo </a:t>
            </a:r>
            <a:r>
              <a:rPr lang="en-GB" sz="2000" b="1" dirty="0" err="1" smtClean="0">
                <a:latin typeface="Arial" pitchFamily="34" charset="0"/>
              </a:rPr>
              <a:t>mejor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medio</a:t>
            </a:r>
            <a:r>
              <a:rPr lang="en-GB" sz="2000" b="1" dirty="0" smtClean="0">
                <a:latin typeface="Arial" pitchFamily="34" charset="0"/>
              </a:rPr>
              <a:t> de </a:t>
            </a:r>
            <a:r>
              <a:rPr lang="en-GB" sz="2000" b="1" dirty="0" err="1" smtClean="0">
                <a:latin typeface="Arial" pitchFamily="34" charset="0"/>
              </a:rPr>
              <a:t>transporte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para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ir</a:t>
            </a:r>
            <a:r>
              <a:rPr lang="en-GB" sz="2000" b="1" dirty="0" smtClean="0">
                <a:latin typeface="Arial" pitchFamily="34" charset="0"/>
              </a:rPr>
              <a:t> </a:t>
            </a:r>
          </a:p>
          <a:p>
            <a:r>
              <a:rPr lang="en-GB" sz="2000" b="1" dirty="0" smtClean="0">
                <a:latin typeface="Arial" pitchFamily="34" charset="0"/>
              </a:rPr>
              <a:t>a </a:t>
            </a:r>
            <a:r>
              <a:rPr lang="en-GB" sz="2000" b="1" dirty="0" err="1" smtClean="0">
                <a:latin typeface="Arial" pitchFamily="34" charset="0"/>
              </a:rPr>
              <a:t>Londres</a:t>
            </a:r>
            <a:r>
              <a:rPr lang="en-GB" sz="2000" b="1" dirty="0" smtClean="0">
                <a:latin typeface="Arial" pitchFamily="34" charset="0"/>
              </a:rPr>
              <a:t>?</a:t>
            </a:r>
          </a:p>
          <a:p>
            <a:r>
              <a:rPr lang="en-GB" sz="2000" b="1" dirty="0" smtClean="0">
                <a:latin typeface="Arial" pitchFamily="34" charset="0"/>
              </a:rPr>
              <a:t>¿</a:t>
            </a:r>
            <a:r>
              <a:rPr lang="en-GB" sz="2000" b="1" dirty="0" err="1" smtClean="0">
                <a:latin typeface="Arial" pitchFamily="34" charset="0"/>
              </a:rPr>
              <a:t>Cuál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es</a:t>
            </a:r>
            <a:r>
              <a:rPr lang="en-GB" sz="2000" b="1" dirty="0" smtClean="0">
                <a:latin typeface="Arial" pitchFamily="34" charset="0"/>
              </a:rPr>
              <a:t> lo </a:t>
            </a:r>
            <a:r>
              <a:rPr lang="en-GB" sz="2000" b="1" dirty="0" err="1" smtClean="0">
                <a:latin typeface="Arial" pitchFamily="34" charset="0"/>
              </a:rPr>
              <a:t>mejor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medio</a:t>
            </a:r>
            <a:r>
              <a:rPr lang="en-GB" sz="2000" b="1" dirty="0" smtClean="0">
                <a:latin typeface="Arial" pitchFamily="34" charset="0"/>
              </a:rPr>
              <a:t> de </a:t>
            </a:r>
            <a:r>
              <a:rPr lang="en-GB" sz="2000" b="1" dirty="0" err="1" smtClean="0">
                <a:latin typeface="Arial" pitchFamily="34" charset="0"/>
              </a:rPr>
              <a:t>transporte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para</a:t>
            </a:r>
            <a:r>
              <a:rPr lang="en-GB" sz="2000" b="1" dirty="0" smtClean="0">
                <a:latin typeface="Arial" pitchFamily="34" charset="0"/>
              </a:rPr>
              <a:t> </a:t>
            </a:r>
            <a:r>
              <a:rPr lang="en-GB" sz="2000" b="1" dirty="0" err="1" smtClean="0">
                <a:latin typeface="Arial" pitchFamily="34" charset="0"/>
              </a:rPr>
              <a:t>ir</a:t>
            </a:r>
            <a:r>
              <a:rPr lang="en-GB" sz="2000" b="1" dirty="0" smtClean="0">
                <a:latin typeface="Arial" pitchFamily="34" charset="0"/>
              </a:rPr>
              <a:t> </a:t>
            </a:r>
          </a:p>
          <a:p>
            <a:r>
              <a:rPr lang="en-GB" sz="2000" b="1" dirty="0" smtClean="0">
                <a:latin typeface="Arial" pitchFamily="34" charset="0"/>
              </a:rPr>
              <a:t>a </a:t>
            </a:r>
            <a:r>
              <a:rPr lang="en-GB" sz="2000" b="1" dirty="0" err="1" smtClean="0">
                <a:latin typeface="Arial" pitchFamily="34" charset="0"/>
              </a:rPr>
              <a:t>Edinburgos</a:t>
            </a:r>
            <a:r>
              <a:rPr lang="en-GB" sz="2000" b="1" dirty="0" smtClean="0">
                <a:latin typeface="Arial" pitchFamily="34" charset="0"/>
              </a:rPr>
              <a:t>?</a:t>
            </a:r>
            <a:endParaRPr lang="en-GB" sz="2000" dirty="0" smtClean="0">
              <a:latin typeface="Arial" pitchFamily="34" charset="0"/>
            </a:endParaRPr>
          </a:p>
          <a:p>
            <a:endParaRPr lang="en-GB" sz="2800" dirty="0" smtClean="0">
              <a:latin typeface="Arial" pitchFamily="34" charset="0"/>
            </a:endParaRPr>
          </a:p>
          <a:p>
            <a:endParaRPr lang="en-GB" sz="2400" dirty="0" smtClean="0">
              <a:latin typeface="Arial" pitchFamily="34" charset="0"/>
            </a:endParaRPr>
          </a:p>
          <a:p>
            <a:pPr algn="l"/>
            <a:endParaRPr lang="en-GB" sz="2000" dirty="0">
              <a:latin typeface="Arial" pitchFamily="34" charset="0"/>
            </a:endParaRPr>
          </a:p>
        </p:txBody>
      </p:sp>
      <p:sp>
        <p:nvSpPr>
          <p:cNvPr id="23" name="Rectangle 45"/>
          <p:cNvSpPr>
            <a:spLocks noChangeArrowheads="1"/>
          </p:cNvSpPr>
          <p:nvPr/>
        </p:nvSpPr>
        <p:spPr bwMode="auto">
          <a:xfrm>
            <a:off x="2971800" y="11430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carretera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6" descr="..\..\..\..\..\Application Data\Microsoft\Media Catalog\Downloaded Clips\cl0\TN007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143000"/>
            <a:ext cx="113506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47"/>
          <p:cNvSpPr>
            <a:spLocks noChangeArrowheads="1"/>
          </p:cNvSpPr>
          <p:nvPr/>
        </p:nvSpPr>
        <p:spPr bwMode="auto">
          <a:xfrm>
            <a:off x="2971800" y="18288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ferroviario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48"/>
          <p:cNvSpPr>
            <a:spLocks noChangeArrowheads="1"/>
          </p:cNvSpPr>
          <p:nvPr/>
        </p:nvSpPr>
        <p:spPr bwMode="auto">
          <a:xfrm>
            <a:off x="2971800" y="25146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aério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49" descr="..\..\..\..\..\Application Data\Microsoft\Media Catalog\Downloaded Clips\cl0\BS01279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1752600"/>
            <a:ext cx="164465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0" descr="..\..\..\..\..\Application Data\Microsoft\Media Catalog\Downloaded Clips\cl0\NA01854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62775" y="2425700"/>
            <a:ext cx="9620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51"/>
          <p:cNvSpPr>
            <a:spLocks noChangeArrowheads="1"/>
          </p:cNvSpPr>
          <p:nvPr/>
        </p:nvSpPr>
        <p:spPr bwMode="auto">
          <a:xfrm>
            <a:off x="2971800" y="3200400"/>
            <a:ext cx="3505200" cy="533400"/>
          </a:xfrm>
          <a:prstGeom prst="rect">
            <a:avLst/>
          </a:prstGeom>
          <a:solidFill>
            <a:srgbClr val="FFFFFF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GB" b="1" dirty="0" err="1" smtClean="0">
                <a:latin typeface="Arial" pitchFamily="34" charset="0"/>
                <a:cs typeface="Arial" pitchFamily="34" charset="0"/>
              </a:rPr>
              <a:t>transporte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err="1" smtClean="0">
                <a:latin typeface="Arial" pitchFamily="34" charset="0"/>
                <a:cs typeface="Times New Roman" pitchFamily="18" charset="0"/>
              </a:rPr>
              <a:t>marítimo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Picture 52" descr="..\..\..\..\..\Application Data\Microsoft\Media Catalog\Downloaded Clips\cl0\NA00075_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3200400"/>
            <a:ext cx="846138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learn more about the Geography of Spain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revise larger numbers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find out how far Spanish cities are from each other</a:t>
            </a:r>
          </a:p>
          <a:p>
            <a:r>
              <a:rPr lang="en-GB" sz="2800" dirty="0" smtClean="0">
                <a:latin typeface="Comic Sans MS" pitchFamily="66" charset="0"/>
              </a:rPr>
              <a:t>4) To find out which airport would be best to travel to for the festival of </a:t>
            </a:r>
            <a:r>
              <a:rPr lang="en-GB" sz="2800" dirty="0" err="1" smtClean="0">
                <a:latin typeface="Comic Sans MS" pitchFamily="66" charset="0"/>
              </a:rPr>
              <a:t>Tomatina</a:t>
            </a:r>
            <a:endParaRPr lang="en-GB" sz="2800" dirty="0" smtClean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5) To revise forms of transport</a:t>
            </a:r>
          </a:p>
          <a:p>
            <a:r>
              <a:rPr lang="en-GB" sz="2800" dirty="0" smtClean="0">
                <a:latin typeface="Comic Sans MS" pitchFamily="66" charset="0"/>
              </a:rPr>
              <a:t>6) To decide which form of transport would be best in </a:t>
            </a:r>
            <a:r>
              <a:rPr lang="en-GB" sz="2800" smtClean="0">
                <a:latin typeface="Comic Sans MS" pitchFamily="66" charset="0"/>
              </a:rPr>
              <a:t>different circumstances</a:t>
            </a:r>
            <a:endParaRPr lang="en-GB" sz="2800" dirty="0" smtClean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pain maps">
            <a:hlinkClick r:id="rId3" tooltip="View Full-Siz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714356"/>
            <a:ext cx="4456681" cy="3643338"/>
          </a:xfrm>
          <a:prstGeom prst="rect">
            <a:avLst/>
          </a:prstGeom>
          <a:noFill/>
        </p:spPr>
      </p:pic>
      <p:pic>
        <p:nvPicPr>
          <p:cNvPr id="3076" name="Picture 4" descr="spain maps">
            <a:hlinkClick r:id="rId5" tooltip="View Full-Siz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3" y="714356"/>
            <a:ext cx="4456681" cy="364333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642918"/>
            <a:ext cx="88582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285728"/>
            <a:ext cx="88582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    </a:t>
            </a:r>
            <a:r>
              <a:rPr lang="es-ES" sz="2000" dirty="0" smtClean="0"/>
              <a:t>Red de carreteras principales			Red de líneas ferrocarriles</a:t>
            </a:r>
            <a:endParaRPr lang="es-E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4572008"/>
            <a:ext cx="821537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En parejas, decide si PROBABLAMENTE sería  </a:t>
            </a:r>
          </a:p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 a) más fácil   b) más rápido   c) más barato   </a:t>
            </a:r>
          </a:p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 llegar a Valencia en tren o en autocar desde el aeropuerto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40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cuarenta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50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cincuenta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60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9600" b="1" u="sng">
                <a:latin typeface="Comic Sans MS" pitchFamily="66" charset="0"/>
              </a:rPr>
              <a:t>ses</a:t>
            </a:r>
            <a:r>
              <a:rPr lang="cy-GB" sz="8000">
                <a:latin typeface="Comic Sans MS" pitchFamily="66" charset="0"/>
              </a:rPr>
              <a:t>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70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9600" b="1" u="sng">
                <a:latin typeface="Comic Sans MS" pitchFamily="66" charset="0"/>
              </a:rPr>
              <a:t>set</a:t>
            </a:r>
            <a:r>
              <a:rPr lang="cy-GB" sz="8000">
                <a:latin typeface="Comic Sans MS" pitchFamily="66" charset="0"/>
              </a:rPr>
              <a:t>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80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ochenta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90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noventa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573</Words>
  <Application>Microsoft Office PowerPoint</Application>
  <PresentationFormat>On-screen Show (4:3)</PresentationFormat>
  <Paragraphs>221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El transporte en España</vt:lpstr>
      <vt:lpstr>El transporte en España</vt:lpstr>
      <vt:lpstr>Slide 27</vt:lpstr>
      <vt:lpstr>Slide 28</vt:lpstr>
      <vt:lpstr>El transporte en España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14</cp:revision>
  <dcterms:created xsi:type="dcterms:W3CDTF">2009-01-04T14:06:47Z</dcterms:created>
  <dcterms:modified xsi:type="dcterms:W3CDTF">2009-01-26T15:47:44Z</dcterms:modified>
</cp:coreProperties>
</file>